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3"/>
  </p:notesMasterIdLst>
  <p:handoutMasterIdLst>
    <p:handoutMasterId r:id="rId24"/>
  </p:handoutMasterIdLst>
  <p:sldIdLst>
    <p:sldId id="256" r:id="rId5"/>
    <p:sldId id="261" r:id="rId6"/>
    <p:sldId id="258" r:id="rId7"/>
    <p:sldId id="295" r:id="rId8"/>
    <p:sldId id="264" r:id="rId9"/>
    <p:sldId id="289" r:id="rId10"/>
    <p:sldId id="297" r:id="rId11"/>
    <p:sldId id="296" r:id="rId12"/>
    <p:sldId id="298" r:id="rId13"/>
    <p:sldId id="262" r:id="rId14"/>
    <p:sldId id="278" r:id="rId15"/>
    <p:sldId id="299" r:id="rId16"/>
    <p:sldId id="293" r:id="rId17"/>
    <p:sldId id="290" r:id="rId18"/>
    <p:sldId id="300" r:id="rId19"/>
    <p:sldId id="275" r:id="rId20"/>
    <p:sldId id="276" r:id="rId21"/>
    <p:sldId id="292" r:id="rId22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44A91313-2526-4698-87D3-41571A9E5410}">
          <p14:sldIdLst>
            <p14:sldId id="256"/>
            <p14:sldId id="261"/>
            <p14:sldId id="258"/>
            <p14:sldId id="295"/>
            <p14:sldId id="264"/>
            <p14:sldId id="289"/>
            <p14:sldId id="297"/>
            <p14:sldId id="296"/>
            <p14:sldId id="298"/>
            <p14:sldId id="262"/>
            <p14:sldId id="278"/>
            <p14:sldId id="299"/>
            <p14:sldId id="293"/>
            <p14:sldId id="290"/>
            <p14:sldId id="300"/>
            <p14:sldId id="275"/>
            <p14:sldId id="276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882" y="13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Feuil1!$A$2:$A$5</c:f>
              <c:strCache>
                <c:ptCount val="4"/>
                <c:pt idx="0">
                  <c:v>1er trim.</c:v>
                </c:pt>
                <c:pt idx="1">
                  <c:v>2e trim.</c:v>
                </c:pt>
                <c:pt idx="2">
                  <c:v>3e trim.</c:v>
                </c:pt>
                <c:pt idx="3">
                  <c:v>4e trim.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24</c:v>
                </c:pt>
                <c:pt idx="3">
                  <c:v>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025-40B5-BC5D-4661F4DACA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F4C-490B-808A-C077EC498D4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F4C-490B-808A-C077EC498D4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F4C-490B-808A-C077EC498D4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F4C-490B-808A-C077EC498D41}"/>
              </c:ext>
            </c:extLst>
          </c:dPt>
          <c:cat>
            <c:strRef>
              <c:f>Feuil1!$A$2:$A$5</c:f>
              <c:strCache>
                <c:ptCount val="4"/>
                <c:pt idx="0">
                  <c:v>1er trim.</c:v>
                </c:pt>
                <c:pt idx="1">
                  <c:v>2e trim.</c:v>
                </c:pt>
                <c:pt idx="2">
                  <c:v>3e trim.</c:v>
                </c:pt>
                <c:pt idx="3">
                  <c:v>4e trim.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76</c:v>
                </c:pt>
                <c:pt idx="3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F4C-490B-808A-C077EC498D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3F8-43BB-B844-22D07B2F684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3F8-43BB-B844-22D07B2F684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3F8-43BB-B844-22D07B2F684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3F8-43BB-B844-22D07B2F684F}"/>
              </c:ext>
            </c:extLst>
          </c:dPt>
          <c:cat>
            <c:strRef>
              <c:f>Feuil1!$A$2:$A$5</c:f>
              <c:strCache>
                <c:ptCount val="4"/>
                <c:pt idx="0">
                  <c:v>1er trim.</c:v>
                </c:pt>
                <c:pt idx="1">
                  <c:v>2e trim.</c:v>
                </c:pt>
                <c:pt idx="2">
                  <c:v>3e trim.</c:v>
                </c:pt>
                <c:pt idx="3">
                  <c:v>4e trim.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76</c:v>
                </c:pt>
                <c:pt idx="3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3F8-43BB-B844-22D07B2F68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B7D-48FD-827B-7F9B38CED1C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B7D-48FD-827B-7F9B38CED1C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B7D-48FD-827B-7F9B38CED1C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B7D-48FD-827B-7F9B38CED1CB}"/>
              </c:ext>
            </c:extLst>
          </c:dPt>
          <c:cat>
            <c:strRef>
              <c:f>Feuil1!$A$2:$A$5</c:f>
              <c:strCache>
                <c:ptCount val="4"/>
                <c:pt idx="0">
                  <c:v>1er trim.</c:v>
                </c:pt>
                <c:pt idx="1">
                  <c:v>2e trim.</c:v>
                </c:pt>
                <c:pt idx="2">
                  <c:v>3e trim.</c:v>
                </c:pt>
                <c:pt idx="3">
                  <c:v>4e trim.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76</c:v>
                </c:pt>
                <c:pt idx="3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B7D-48FD-827B-7F9B38CED1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96F3730-8562-4D7F-A2D1-B258C4FC42CB}" type="datetime1">
              <a:rPr lang="fr-FR" smtClean="0"/>
              <a:t>15/12/2022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28B237-C4D2-43EE-AC18-AA163EB3D7BC}" type="datetime1">
              <a:rPr lang="fr-FR" smtClean="0"/>
              <a:pPr/>
              <a:t>15/12/2022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011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3510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4445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3888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0236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328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5095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5151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5468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0046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2614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445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5744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4990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9523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2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pic>
        <p:nvPicPr>
          <p:cNvPr id="8" name="Graphisme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 des marché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pic>
        <p:nvPicPr>
          <p:cNvPr id="11" name="Graphisme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sme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sme 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6" name="Espace réservé du contenu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endParaRPr lang="fr-FR" noProof="0"/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eux contenu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ICI POUR MODIFIER LE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pic>
        <p:nvPicPr>
          <p:cNvPr id="11" name="Graphisme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sme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r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20" name="Espace réservé du texte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6" name="Espace réservé du texte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7" name="Espace réservé du texte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8" name="Espace réservé du texte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9" name="Espace réservé du texte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1" name="Espace réservé de la date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22" name="Espace réservé du pied de page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24" name="Espace réservé du numéro de diapositive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phique et tablea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7" name="Espace réservé au graphique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/>
          <a:p>
            <a:pPr rtl="0"/>
            <a:r>
              <a:rPr lang="fr-FR" noProof="0"/>
              <a:t>Cliquez sur l’icône pour ajouter un graphique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Cliquez ici pour ajouter du contenu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900347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6" name="Espace réservé du texte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7" name="Espace réservé du texte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8" name="Espace réservé du texte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9" name="Espace réservé du texte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12" name="Espace réservé du texte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8" name="Espace réservé du texte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0" name="Espace réservé du texte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2" name="Espace réservé du texte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4" name="Espace réservé du texte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5" name="Espace réservé du texte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6" name="Espace réservé du texte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7" name="Espace réservé du texte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8" name="Espace réservé du texte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9" name="Espace réservé du texte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0" name="Espace réservé du texte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1" name="Espace réservé du texte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Espace réservé de la date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37" name="Espace réservé du pied de page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38" name="Espace réservé du numéro de diapositive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 graphique SmartArt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 équipe 4 person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7" name="Espace réservé d’image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8" name="Espace réservé d’image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fr-FR" noProof="0"/>
              <a:t>Cliquez sur l’icône pour ajouter une image</a:t>
            </a:r>
          </a:p>
        </p:txBody>
      </p:sp>
      <p:sp>
        <p:nvSpPr>
          <p:cNvPr id="19" name="Espace réservé d’image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 équipe 8 person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7" name="Espace réservé d’image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8" name="Espace réservé d’image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fr-FR" noProof="0"/>
              <a:t>Cliquez sur l’icône pour ajouter une image</a:t>
            </a:r>
          </a:p>
        </p:txBody>
      </p:sp>
      <p:sp>
        <p:nvSpPr>
          <p:cNvPr id="19" name="Espace réservé d’image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55" name="Espace réservé d’image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6" name="Espace réservé d’image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7" name="Espace réservé d’image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fr-FR" noProof="0"/>
              <a:t>Cliquez sur l’icône pour ajouter une image</a:t>
            </a:r>
          </a:p>
        </p:txBody>
      </p:sp>
      <p:sp>
        <p:nvSpPr>
          <p:cNvPr id="58" name="Espace réservé d’image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4" name="Espace réservé du texte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2" name="Espace réservé du texte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59" name="Espace réservé du texte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3" name="Espace réservé du texte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0" name="Espace réservé du texte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4" name="Espace réservé du texte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1" name="Espace réservé du texte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5" name="Espace réservé du texte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pic>
        <p:nvPicPr>
          <p:cNvPr id="13" name="Graphisme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sme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fr-FR" noProof="0"/>
              <a:t>Cliquez ici pour ajouter du contenu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4" name="Espace réservé du contenu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fr-FR" noProof="0"/>
              <a:t>Cliquez ici pour ajouter du contenu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ICI POUR MODIFIER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5" name="Espace réservé du contenu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fr-FR" noProof="0"/>
              <a:t>Cliquez ici pour ajouter du contenu</a:t>
            </a:r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6" name="Espace réservé du contenu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fr-FR" noProof="0"/>
              <a:t>Cliquez ici pour ajouter du contenu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ynthè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e la date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22" name="Espace réservé du pied de page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24" name="Espace réservé du numéro de diapositive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rogram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sme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clus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pic>
        <p:nvPicPr>
          <p:cNvPr id="6" name="Graphisme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Espace réservé de la date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10" name="Espace réservé du pied de page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11" name="Espace réservé du numéro de diapositive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sme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TITRE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LES STYLES DU TEXTE</a:t>
            </a:r>
          </a:p>
        </p:txBody>
      </p:sp>
      <p:sp>
        <p:nvSpPr>
          <p:cNvPr id="17" name="Espace réservé du texte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LES STYLES DU TEXTE</a:t>
            </a:r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LES STYLES DU TEXTE</a:t>
            </a:r>
          </a:p>
        </p:txBody>
      </p:sp>
      <p:sp>
        <p:nvSpPr>
          <p:cNvPr id="19" name="Espace réservé du texte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LES STYLES DU TEXTE</a:t>
            </a:r>
          </a:p>
        </p:txBody>
      </p:sp>
      <p:sp>
        <p:nvSpPr>
          <p:cNvPr id="34" name="Espace réservé du texte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 style du texte</a:t>
            </a:r>
          </a:p>
        </p:txBody>
      </p:sp>
      <p:sp>
        <p:nvSpPr>
          <p:cNvPr id="35" name="Espace réservé du texte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 style du texte</a:t>
            </a:r>
          </a:p>
        </p:txBody>
      </p:sp>
      <p:sp>
        <p:nvSpPr>
          <p:cNvPr id="36" name="Espace réservé du texte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 style du texte</a:t>
            </a:r>
          </a:p>
        </p:txBody>
      </p:sp>
      <p:sp>
        <p:nvSpPr>
          <p:cNvPr id="37" name="Espace réservé du texte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 style du texte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/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de contenu 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1" name="Espace réservé du texte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POUR AJOUTER UN SOUS-TITRE</a:t>
            </a:r>
          </a:p>
        </p:txBody>
      </p:sp>
      <p:sp>
        <p:nvSpPr>
          <p:cNvPr id="32" name="Espace réservé du texte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3" name="Espace réservé du texte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POUR AJOUTER UN SOUS-TITRE</a:t>
            </a:r>
          </a:p>
        </p:txBody>
      </p:sp>
      <p:sp>
        <p:nvSpPr>
          <p:cNvPr id="34" name="Espace réservé du texte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2" name="Espace réservé du texte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POUR AJOUTER UN SOUS-TITRE</a:t>
            </a:r>
          </a:p>
        </p:txBody>
      </p:sp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fr-FR" noProof="0"/>
              <a:t>16/12/2022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sme 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sme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de contenu 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8" name="Espace réservé du texte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9" name="Espace réservé du texte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0" name="Espace réservé du texte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3" name="Espace réservé du texte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4" name="Espace réservé du texte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pic>
        <p:nvPicPr>
          <p:cNvPr id="2" name="Graphisme 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e la date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10" name="Espace réservé du pied de page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11" name="Espace réservé du numéro de diapositive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ut de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pic>
        <p:nvPicPr>
          <p:cNvPr id="5" name="Graphisme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sme 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2" name="Espace réservé du texte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3" name="Espace réservé du texte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4" name="Espace réservé du texte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6" name="Espace réservé du texte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7" name="Espace réservé de la date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18" name="Espace réservé du pied de page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19" name="Espace réservé du numéro de diapositive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ois contenu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ICI POUR MODIFIER LE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701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rjet.net/archives/V5/i3/IRJET-V5I3218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ieeexplore.ieee.org/document/9791698/authors#authors" TargetMode="External"/><Relationship Id="rId4" Type="http://schemas.openxmlformats.org/officeDocument/2006/relationships/hyperlink" Target="https://vciba.springeropen.com/articles/10.1186/s42492-019-0016-7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08051" y="3193616"/>
            <a:ext cx="6998875" cy="1122202"/>
          </a:xfrm>
        </p:spPr>
        <p:txBody>
          <a:bodyPr rtlCol="0"/>
          <a:lstStyle/>
          <a:p>
            <a:pPr rtl="0"/>
            <a:r>
              <a:rPr lang="fr-FR" dirty="0" err="1"/>
              <a:t>Denoising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for </a:t>
            </a:r>
            <a:r>
              <a:rPr lang="fr-FR" dirty="0" err="1"/>
              <a:t>character</a:t>
            </a:r>
            <a:r>
              <a:rPr lang="fr-FR" dirty="0"/>
              <a:t> recognition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7489" y="6158020"/>
            <a:ext cx="4941770" cy="396660"/>
          </a:xfrm>
        </p:spPr>
        <p:txBody>
          <a:bodyPr rtlCol="0"/>
          <a:lstStyle/>
          <a:p>
            <a:pPr rtl="0"/>
            <a:r>
              <a:rPr lang="fr-FR" dirty="0"/>
              <a:t>Maxence </a:t>
            </a:r>
            <a:r>
              <a:rPr lang="fr-FR" dirty="0" err="1"/>
              <a:t>Vandendorpe</a:t>
            </a:r>
            <a:r>
              <a:rPr lang="fr-FR" dirty="0"/>
              <a:t>, Hugo Vanhille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9E4769A1-5D2D-4117-B39D-AF4C947E2D5E}"/>
              </a:ext>
            </a:extLst>
          </p:cNvPr>
          <p:cNvSpPr txBox="1">
            <a:spLocks/>
          </p:cNvSpPr>
          <p:nvPr/>
        </p:nvSpPr>
        <p:spPr>
          <a:xfrm>
            <a:off x="4408051" y="4922070"/>
            <a:ext cx="4941770" cy="3966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VE556, Image </a:t>
            </a:r>
            <a:r>
              <a:rPr lang="fr-FR" sz="2000" dirty="0" err="1"/>
              <a:t>Processing</a:t>
            </a:r>
            <a:r>
              <a:rPr lang="fr-FR" sz="2000" dirty="0"/>
              <a:t>, </a:t>
            </a:r>
            <a:r>
              <a:rPr lang="fr-FR" sz="2000" dirty="0" err="1"/>
              <a:t>project</a:t>
            </a:r>
            <a:r>
              <a:rPr lang="fr-FR" sz="2000" dirty="0"/>
              <a:t> </a:t>
            </a:r>
            <a:r>
              <a:rPr lang="fr-FR" sz="2000" dirty="0" err="1"/>
              <a:t>presentation</a:t>
            </a:r>
            <a:r>
              <a:rPr lang="fr-FR" sz="2000" dirty="0"/>
              <a:t> </a:t>
            </a:r>
          </a:p>
        </p:txBody>
      </p:sp>
      <p:pic>
        <p:nvPicPr>
          <p:cNvPr id="1026" name="Picture 2" descr="UM-SJTU JI">
            <a:extLst>
              <a:ext uri="{FF2B5EF4-FFF2-40B4-BE49-F238E27FC236}">
                <a16:creationId xmlns:a16="http://schemas.microsoft.com/office/drawing/2014/main" id="{8D4697D6-1781-42D8-94AF-C4A352F5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127" y="435559"/>
            <a:ext cx="3807079" cy="65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e la date 79">
            <a:extLst>
              <a:ext uri="{FF2B5EF4-FFF2-40B4-BE49-F238E27FC236}">
                <a16:creationId xmlns:a16="http://schemas.microsoft.com/office/drawing/2014/main" id="{14E62AE6-B916-45CE-BEDF-6A5535206C61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50" dirty="0">
                <a:solidFill>
                  <a:schemeClr val="tx1">
                    <a:tint val="75000"/>
                  </a:schemeClr>
                </a:solidFill>
              </a:rPr>
              <a:t>16/12/2022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fr-FR" dirty="0"/>
              <a:t>spatial </a:t>
            </a:r>
            <a:r>
              <a:rPr lang="fr-FR" dirty="0" err="1"/>
              <a:t>Filters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21410" y="2139857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filter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14399" y="2638335"/>
            <a:ext cx="3450321" cy="307777"/>
          </a:xfrm>
        </p:spPr>
        <p:txBody>
          <a:bodyPr rtlCol="0"/>
          <a:lstStyle/>
          <a:p>
            <a:pPr rtl="0"/>
            <a:r>
              <a:rPr lang="fr-FR" dirty="0"/>
              <a:t>Convolve image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NxM</a:t>
            </a:r>
            <a:r>
              <a:rPr lang="fr-FR" dirty="0"/>
              <a:t> matrix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8514" y="2139857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fr-FR" dirty="0" err="1"/>
              <a:t>Median</a:t>
            </a:r>
            <a:r>
              <a:rPr lang="fr-FR" dirty="0"/>
              <a:t> </a:t>
            </a:r>
            <a:r>
              <a:rPr lang="fr-FR" dirty="0" err="1"/>
              <a:t>filter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8653" y="2647082"/>
            <a:ext cx="4031030" cy="1057308"/>
          </a:xfrm>
        </p:spPr>
        <p:txBody>
          <a:bodyPr rtlCol="0"/>
          <a:lstStyle/>
          <a:p>
            <a:pPr rtl="0"/>
            <a:r>
              <a:rPr lang="fr-FR" dirty="0"/>
              <a:t>Notre public cible est la génération Z (18-25 ans)</a:t>
            </a:r>
          </a:p>
          <a:p>
            <a:pPr rtl="0"/>
            <a:endParaRPr lang="fr-FR" dirty="0"/>
          </a:p>
        </p:txBody>
      </p:sp>
      <p:sp>
        <p:nvSpPr>
          <p:cNvPr id="80" name="Espace réservé de la date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 dirty="0"/>
              <a:t>16/12/2022</a:t>
            </a:r>
          </a:p>
        </p:txBody>
      </p:sp>
      <p:sp>
        <p:nvSpPr>
          <p:cNvPr id="81" name="Espace réservé du pied de page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/>
              <a:t>Project Presentation</a:t>
            </a:r>
          </a:p>
        </p:txBody>
      </p:sp>
      <p:sp>
        <p:nvSpPr>
          <p:cNvPr id="82" name="Espace réservé du numéro de diapositive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10</a:t>
            </a:fld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61647617-D2D5-4C38-909C-23181EE51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998" y="3576292"/>
            <a:ext cx="1106527" cy="212793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C4CF6EE-D69E-42A5-892B-0935642F1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974" y="3576292"/>
            <a:ext cx="1106527" cy="2090107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416B14A1-8FBF-44EB-9C12-E51A114C4D88}"/>
              </a:ext>
            </a:extLst>
          </p:cNvPr>
          <p:cNvSpPr txBox="1"/>
          <p:nvPr/>
        </p:nvSpPr>
        <p:spPr>
          <a:xfrm>
            <a:off x="4305670" y="5761331"/>
            <a:ext cx="1790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Original 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noisy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image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D27C374-2D88-413E-919E-11B4F2166A1A}"/>
              </a:ext>
            </a:extLst>
          </p:cNvPr>
          <p:cNvSpPr txBox="1"/>
          <p:nvPr/>
        </p:nvSpPr>
        <p:spPr>
          <a:xfrm>
            <a:off x="6540072" y="5704229"/>
            <a:ext cx="1790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Denoised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image (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median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filter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dirty="0" err="1"/>
              <a:t>Transform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</a:t>
            </a:r>
            <a:r>
              <a:rPr lang="fr-FR" dirty="0" err="1"/>
              <a:t>filtering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2469515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fr-FR" noProof="1"/>
              <a:t>Spatial frequency filtering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2798939"/>
            <a:ext cx="5657147" cy="887375"/>
          </a:xfrm>
        </p:spPr>
        <p:txBody>
          <a:bodyPr rtlCol="0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noProof="1"/>
              <a:t>Apply Low pass filter using fast fourier transform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/>
              <a:t>The noise is removed by deciding a cut-off frequency and adapting a frequency domain filter</a:t>
            </a:r>
            <a:endParaRPr lang="fr-FR" noProof="1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19680" y="3969245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fr-FR" noProof="1"/>
              <a:t>Wavelet domain filtering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19254" y="4298669"/>
            <a:ext cx="5905802" cy="1424557"/>
          </a:xfrm>
        </p:spPr>
        <p:txBody>
          <a:bodyPr rtlCol="0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noProof="1"/>
              <a:t>Apply DWT to get</a:t>
            </a:r>
            <a:r>
              <a:rPr lang="en-US" dirty="0"/>
              <a:t> small number of coefficients having high Signal to Noise Ratio (SNR)</a:t>
            </a:r>
            <a:endParaRPr lang="fr-FR" noProof="1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/>
              <a:t>Remove the coefficients with low SNR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noProof="1"/>
              <a:t>Apply inverse DWT</a:t>
            </a:r>
            <a:endParaRPr lang="fr-FR" noProof="1"/>
          </a:p>
        </p:txBody>
      </p:sp>
      <p:sp>
        <p:nvSpPr>
          <p:cNvPr id="32" name="Espace réservé de la date 31">
            <a:extLst>
              <a:ext uri="{FF2B5EF4-FFF2-40B4-BE49-F238E27FC236}">
                <a16:creationId xmlns:a16="http://schemas.microsoft.com/office/drawing/2014/main" id="{D5DB19F8-B538-4965-BA90-ED372B99F5D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/>
          <a:p>
            <a:pPr rtl="0"/>
            <a:r>
              <a:rPr lang="fr-FR"/>
              <a:t>16/12/2022</a:t>
            </a:r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/>
          <a:p>
            <a:pPr rtl="0"/>
            <a:r>
              <a:rPr lang="fr-FR"/>
              <a:t>Project Presentation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11</a:t>
            </a:fld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85F49D52-64B3-4ED8-880F-63D03AEEAB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07" t="23689" r="63738" b="40582"/>
          <a:stretch/>
        </p:blipFill>
        <p:spPr>
          <a:xfrm>
            <a:off x="1420427" y="384404"/>
            <a:ext cx="1908699" cy="245023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0B31D91-B02C-4F4A-B5FF-D1389A25DF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13" t="24475" r="36432" b="40905"/>
          <a:stretch/>
        </p:blipFill>
        <p:spPr>
          <a:xfrm>
            <a:off x="1420427" y="3288537"/>
            <a:ext cx="1908699" cy="2374136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8A7A1E55-F43E-4546-9DD3-5DAE91271220}"/>
              </a:ext>
            </a:extLst>
          </p:cNvPr>
          <p:cNvSpPr txBox="1"/>
          <p:nvPr/>
        </p:nvSpPr>
        <p:spPr>
          <a:xfrm>
            <a:off x="1479611" y="2934849"/>
            <a:ext cx="1790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Original 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noisy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image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0171EC5-E1C4-465C-8B20-CA3E78F3B014}"/>
              </a:ext>
            </a:extLst>
          </p:cNvPr>
          <p:cNvSpPr txBox="1"/>
          <p:nvPr/>
        </p:nvSpPr>
        <p:spPr>
          <a:xfrm>
            <a:off x="1479611" y="5723227"/>
            <a:ext cx="1790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Denoised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image (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wavelet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transform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 rtlCol="0"/>
          <a:lstStyle/>
          <a:p>
            <a:pPr rtl="0"/>
            <a:r>
              <a:rPr lang="fr-FR" dirty="0" err="1"/>
              <a:t>Results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5313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lIns="0" rtlCol="0"/>
          <a:lstStyle/>
          <a:p>
            <a:pPr rtl="0"/>
            <a:r>
              <a:rPr lang="fr-FR" dirty="0" err="1"/>
              <a:t>Metrics</a:t>
            </a:r>
            <a:r>
              <a:rPr lang="fr-FR" dirty="0"/>
              <a:t> </a:t>
            </a:r>
            <a:r>
              <a:rPr lang="fr-FR" dirty="0" err="1"/>
              <a:t>results</a:t>
            </a:r>
            <a:endParaRPr lang="fr-FR" dirty="0"/>
          </a:p>
        </p:txBody>
      </p:sp>
      <p:graphicFrame>
        <p:nvGraphicFramePr>
          <p:cNvPr id="53" name="Tableau 50">
            <a:extLst>
              <a:ext uri="{FF2B5EF4-FFF2-40B4-BE49-F238E27FC236}">
                <a16:creationId xmlns:a16="http://schemas.microsoft.com/office/drawing/2014/main" id="{7EB17215-3702-4854-86F9-086DB8BCA17E}"/>
              </a:ext>
            </a:extLst>
          </p:cNvPr>
          <p:cNvGraphicFramePr>
            <a:graphicFrameLocks noGrp="1"/>
          </p:cNvGraphicFramePr>
          <p:nvPr>
            <p:ph type="chart" sz="quarter" idx="13"/>
            <p:extLst>
              <p:ext uri="{D42A27DB-BD31-4B8C-83A1-F6EECF244321}">
                <p14:modId xmlns:p14="http://schemas.microsoft.com/office/powerpoint/2010/main" val="3845698382"/>
              </p:ext>
            </p:extLst>
          </p:nvPr>
        </p:nvGraphicFramePr>
        <p:xfrm>
          <a:off x="748750" y="2175171"/>
          <a:ext cx="5051978" cy="33208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7614">
                  <a:extLst>
                    <a:ext uri="{9D8B030D-6E8A-4147-A177-3AD203B41FA5}">
                      <a16:colId xmlns:a16="http://schemas.microsoft.com/office/drawing/2014/main" val="544038161"/>
                    </a:ext>
                  </a:extLst>
                </a:gridCol>
                <a:gridCol w="936091">
                  <a:extLst>
                    <a:ext uri="{9D8B030D-6E8A-4147-A177-3AD203B41FA5}">
                      <a16:colId xmlns:a16="http://schemas.microsoft.com/office/drawing/2014/main" val="2284043154"/>
                    </a:ext>
                  </a:extLst>
                </a:gridCol>
                <a:gridCol w="936091">
                  <a:extLst>
                    <a:ext uri="{9D8B030D-6E8A-4147-A177-3AD203B41FA5}">
                      <a16:colId xmlns:a16="http://schemas.microsoft.com/office/drawing/2014/main" val="2987712514"/>
                    </a:ext>
                  </a:extLst>
                </a:gridCol>
                <a:gridCol w="936091">
                  <a:extLst>
                    <a:ext uri="{9D8B030D-6E8A-4147-A177-3AD203B41FA5}">
                      <a16:colId xmlns:a16="http://schemas.microsoft.com/office/drawing/2014/main" val="1068233346"/>
                    </a:ext>
                  </a:extLst>
                </a:gridCol>
                <a:gridCol w="936091">
                  <a:extLst>
                    <a:ext uri="{9D8B030D-6E8A-4147-A177-3AD203B41FA5}">
                      <a16:colId xmlns:a16="http://schemas.microsoft.com/office/drawing/2014/main" val="3019130451"/>
                    </a:ext>
                  </a:extLst>
                </a:gridCol>
              </a:tblGrid>
              <a:tr h="542344">
                <a:tc>
                  <a:txBody>
                    <a:bodyPr/>
                    <a:lstStyle/>
                    <a:p>
                      <a:pPr algn="ctr" rtl="0"/>
                      <a:r>
                        <a:rPr lang="fr-FR" sz="1400" b="0" cap="all" spc="150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Error</a:t>
                      </a:r>
                      <a:r>
                        <a:rPr lang="fr-FR" sz="1400" b="0" cap="all" spc="15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 </a:t>
                      </a:r>
                      <a:r>
                        <a:rPr lang="fr-FR" sz="1400" b="0" cap="all" spc="150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results</a:t>
                      </a:r>
                      <a:endParaRPr lang="fr-FR" sz="1400" b="0" cap="all" spc="15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fr-FR" sz="1400" b="0" cap="all" spc="150" baseline="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fr-FR" sz="1400" b="0" cap="all" spc="150" baseline="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fr-FR" sz="1400" b="0" cap="all" spc="150" baseline="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fr-FR" sz="1400" b="0" cap="all" spc="150" baseline="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65677"/>
                  </a:ext>
                </a:extLst>
              </a:tr>
              <a:tr h="555709">
                <a:tc>
                  <a:txBody>
                    <a:bodyPr/>
                    <a:lstStyle/>
                    <a:p>
                      <a:pPr algn="ctr" rtl="0"/>
                      <a:endParaRPr lang="fr-FR" sz="12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200" kern="1200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Mean</a:t>
                      </a:r>
                      <a:endParaRPr lang="fr-FR" sz="12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200" kern="1200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Median</a:t>
                      </a:r>
                      <a:endParaRPr lang="fr-FR" sz="12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200" kern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Frequency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200" kern="1200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Wavelet</a:t>
                      </a:r>
                      <a:endParaRPr lang="fr-FR" sz="12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137574"/>
                  </a:ext>
                </a:extLst>
              </a:tr>
              <a:tr h="555709">
                <a:tc>
                  <a:txBody>
                    <a:bodyPr/>
                    <a:lstStyle/>
                    <a:p>
                      <a:pPr algn="ctr" rtl="0"/>
                      <a:r>
                        <a:rPr lang="fr-F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RMSE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64,33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244,32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24,1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7742485"/>
                  </a:ext>
                </a:extLst>
              </a:tr>
              <a:tr h="555709">
                <a:tc>
                  <a:txBody>
                    <a:bodyPr/>
                    <a:lstStyle/>
                    <a:p>
                      <a:pPr algn="ctr" rtl="0"/>
                      <a:r>
                        <a:rPr lang="fr-F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NRMSE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67,37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4,64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255,87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0,099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860975"/>
                  </a:ext>
                </a:extLst>
              </a:tr>
              <a:tr h="555709">
                <a:tc>
                  <a:txBody>
                    <a:bodyPr/>
                    <a:lstStyle/>
                    <a:p>
                      <a:pPr algn="ctr" rtl="0"/>
                      <a:r>
                        <a:rPr lang="fr-F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SNR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36,57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13,27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48,16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-20,14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121222"/>
                  </a:ext>
                </a:extLst>
              </a:tr>
              <a:tr h="555709">
                <a:tc>
                  <a:txBody>
                    <a:bodyPr/>
                    <a:lstStyle/>
                    <a:p>
                      <a:pPr algn="ctr" rtl="0"/>
                      <a:r>
                        <a:rPr lang="fr-F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PSNR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11,96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35,26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0,37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20,55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23171"/>
                  </a:ext>
                </a:extLst>
              </a:tr>
            </a:tbl>
          </a:graphicData>
        </a:graphic>
      </p:graphicFrame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02600B4-5BE8-447C-8531-6CD75CB457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/>
              <a:t>16/12/2022</a:t>
            </a:r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17076FA-2B16-4A6F-9631-8D175CE78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/>
              <a:t>Project Presentation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088B044-C125-4F21-B6E1-ECBEB976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13</a:t>
            </a:fld>
            <a:endParaRPr lang="fr-FR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98F823A-E7BB-4668-930B-C119B7771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178143" y="0"/>
            <a:ext cx="2013857" cy="1415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5173C4F3-0B20-4720-9910-82CE4DCE4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52114" y="0"/>
            <a:ext cx="3439886" cy="576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5E889F81-5C7B-4DC9-862B-71B6F42F93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34674" y="1496582"/>
            <a:ext cx="1518201" cy="496888"/>
          </a:xfrm>
        </p:spPr>
        <p:txBody>
          <a:bodyPr/>
          <a:lstStyle/>
          <a:p>
            <a:r>
              <a:rPr lang="fr-FR" dirty="0" err="1"/>
              <a:t>Error</a:t>
            </a:r>
            <a:r>
              <a:rPr lang="fr-FR" dirty="0"/>
              <a:t> </a:t>
            </a:r>
            <a:r>
              <a:rPr lang="fr-FR" dirty="0" err="1"/>
              <a:t>results</a:t>
            </a:r>
            <a:endParaRPr lang="fr-FR" dirty="0"/>
          </a:p>
        </p:txBody>
      </p:sp>
      <p:pic>
        <p:nvPicPr>
          <p:cNvPr id="26" name="Picture 2" descr="Aucune description disponible.">
            <a:extLst>
              <a:ext uri="{FF2B5EF4-FFF2-40B4-BE49-F238E27FC236}">
                <a16:creationId xmlns:a16="http://schemas.microsoft.com/office/drawing/2014/main" id="{E3BC6D1A-8DCF-4837-A57F-EA0FB754C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226" y="2175171"/>
            <a:ext cx="4657044" cy="315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Espace réservé du texte 21">
            <a:extLst>
              <a:ext uri="{FF2B5EF4-FFF2-40B4-BE49-F238E27FC236}">
                <a16:creationId xmlns:a16="http://schemas.microsoft.com/office/drawing/2014/main" id="{1687E814-69FA-4B8C-ADAF-993F9900CCA1}"/>
              </a:ext>
            </a:extLst>
          </p:cNvPr>
          <p:cNvSpPr txBox="1">
            <a:spLocks/>
          </p:cNvSpPr>
          <p:nvPr/>
        </p:nvSpPr>
        <p:spPr>
          <a:xfrm>
            <a:off x="7318773" y="1683289"/>
            <a:ext cx="3525950" cy="3454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Error</a:t>
            </a:r>
            <a:r>
              <a:rPr lang="fr-FR" dirty="0"/>
              <a:t> graph </a:t>
            </a:r>
            <a:r>
              <a:rPr lang="fr-FR" dirty="0" err="1"/>
              <a:t>results</a:t>
            </a:r>
            <a:r>
              <a:rPr lang="fr-FR" dirty="0"/>
              <a:t> for NRMSE</a:t>
            </a:r>
          </a:p>
        </p:txBody>
      </p:sp>
    </p:spTree>
    <p:extLst>
      <p:ext uri="{BB962C8B-B14F-4D97-AF65-F5344CB8AC3E}">
        <p14:creationId xmlns:p14="http://schemas.microsoft.com/office/powerpoint/2010/main" val="473871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1BF33B-5572-4A00-A55C-1E13A6B3A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fr-FR" dirty="0"/>
              <a:t>DNN </a:t>
            </a:r>
            <a:r>
              <a:rPr lang="fr-FR" dirty="0" err="1"/>
              <a:t>Deep</a:t>
            </a:r>
            <a:r>
              <a:rPr lang="fr-FR" dirty="0"/>
              <a:t> Neural Network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A4739B-8DE9-4523-8034-4E83861CC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788813"/>
            <a:ext cx="2330726" cy="804859"/>
          </a:xfrm>
        </p:spPr>
        <p:txBody>
          <a:bodyPr rtlCol="0"/>
          <a:lstStyle/>
          <a:p>
            <a:pPr rtl="0"/>
            <a:r>
              <a:rPr lang="fr-FR" dirty="0"/>
              <a:t>76 %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C487CCC0-D329-4C1F-A1CD-04930A23C5C3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38200" y="4464810"/>
            <a:ext cx="2330726" cy="438505"/>
          </a:xfrm>
        </p:spPr>
        <p:txBody>
          <a:bodyPr rtlCol="0"/>
          <a:lstStyle/>
          <a:p>
            <a:pPr rtl="0"/>
            <a:r>
              <a:rPr lang="fr-FR" dirty="0"/>
              <a:t>No noise </a:t>
            </a:r>
            <a:r>
              <a:rPr lang="fr-FR" dirty="0" err="1"/>
              <a:t>added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8145D0E-892D-492B-8AD6-551CF27DD5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562665" y="3788813"/>
            <a:ext cx="2342205" cy="804859"/>
          </a:xfrm>
        </p:spPr>
        <p:txBody>
          <a:bodyPr rtlCol="0"/>
          <a:lstStyle/>
          <a:p>
            <a:pPr rtl="0"/>
            <a:r>
              <a:rPr lang="fr-FR" dirty="0"/>
              <a:t>73 %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34E62770-EE0A-4D83-B50E-CD86805603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2665" y="4464810"/>
            <a:ext cx="2342205" cy="438505"/>
          </a:xfrm>
        </p:spPr>
        <p:txBody>
          <a:bodyPr rtlCol="0"/>
          <a:lstStyle/>
          <a:p>
            <a:pPr rtl="0"/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Filter</a:t>
            </a:r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C66E4F1A-AD73-4086-B578-235F0B9F1FC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298609" y="3788813"/>
            <a:ext cx="2330726" cy="804859"/>
          </a:xfrm>
        </p:spPr>
        <p:txBody>
          <a:bodyPr rtlCol="0"/>
          <a:lstStyle/>
          <a:p>
            <a:pPr rtl="0"/>
            <a:r>
              <a:rPr lang="fr-FR" dirty="0"/>
              <a:t>71 %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AAB421C5-B6AC-48B8-8AEB-AB16AAE5010E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298609" y="4464810"/>
            <a:ext cx="2330726" cy="438505"/>
          </a:xfrm>
        </p:spPr>
        <p:txBody>
          <a:bodyPr rtlCol="0"/>
          <a:lstStyle/>
          <a:p>
            <a:pPr rtl="0"/>
            <a:r>
              <a:rPr lang="fr-FR" dirty="0" err="1"/>
              <a:t>Median</a:t>
            </a:r>
            <a:r>
              <a:rPr lang="fr-FR" dirty="0"/>
              <a:t> </a:t>
            </a:r>
            <a:r>
              <a:rPr lang="fr-FR" dirty="0" err="1"/>
              <a:t>Filter</a:t>
            </a:r>
            <a:endParaRPr lang="fr-FR" dirty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F70E657A-85D8-48A8-B017-274F0C32C5C9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9023074" y="3788457"/>
            <a:ext cx="2330726" cy="804859"/>
          </a:xfrm>
        </p:spPr>
        <p:txBody>
          <a:bodyPr rtlCol="0"/>
          <a:lstStyle/>
          <a:p>
            <a:pPr rtl="0"/>
            <a:r>
              <a:rPr lang="fr-FR" dirty="0"/>
              <a:t>XX %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025753CB-8973-4FAE-BB5D-5CC96CE338D4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23074" y="4682002"/>
            <a:ext cx="2330726" cy="438505"/>
          </a:xfrm>
        </p:spPr>
        <p:txBody>
          <a:bodyPr rtlCol="0"/>
          <a:lstStyle/>
          <a:p>
            <a:pPr rtl="0"/>
            <a:r>
              <a:rPr lang="fr-FR" dirty="0"/>
              <a:t>Spatial </a:t>
            </a:r>
            <a:r>
              <a:rPr lang="fr-FR" dirty="0" err="1"/>
              <a:t>frequency</a:t>
            </a:r>
            <a:r>
              <a:rPr lang="fr-FR" dirty="0"/>
              <a:t> </a:t>
            </a:r>
            <a:r>
              <a:rPr lang="fr-FR" dirty="0" err="1"/>
              <a:t>filtering</a:t>
            </a:r>
            <a:endParaRPr lang="fr-FR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563C171-5812-4E79-804A-ED04E1BD31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/>
              <a:t>16/12/2022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AD8A4DC-ECAA-4D59-BE12-EBEDDE9E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/>
              <a:t>Project Presentation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FC0B64-8F13-426F-B6C5-9C9427AC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14</a:t>
            </a:fld>
            <a:endParaRPr lang="fr-FR" dirty="0"/>
          </a:p>
        </p:txBody>
      </p:sp>
      <p:graphicFrame>
        <p:nvGraphicFramePr>
          <p:cNvPr id="23" name="Graphique 22">
            <a:extLst>
              <a:ext uri="{FF2B5EF4-FFF2-40B4-BE49-F238E27FC236}">
                <a16:creationId xmlns:a16="http://schemas.microsoft.com/office/drawing/2014/main" id="{9D918061-A547-407A-A457-3C11A99BD3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2023820"/>
              </p:ext>
            </p:extLst>
          </p:nvPr>
        </p:nvGraphicFramePr>
        <p:xfrm>
          <a:off x="939938" y="2295076"/>
          <a:ext cx="2127250" cy="1766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4" name="Graphique 43">
            <a:extLst>
              <a:ext uri="{FF2B5EF4-FFF2-40B4-BE49-F238E27FC236}">
                <a16:creationId xmlns:a16="http://schemas.microsoft.com/office/drawing/2014/main" id="{5C020C5E-6B57-4F09-97C1-983DCB4C11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0971827"/>
              </p:ext>
            </p:extLst>
          </p:nvPr>
        </p:nvGraphicFramePr>
        <p:xfrm>
          <a:off x="3670142" y="2295075"/>
          <a:ext cx="2127250" cy="1766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5" name="Graphique 44">
            <a:extLst>
              <a:ext uri="{FF2B5EF4-FFF2-40B4-BE49-F238E27FC236}">
                <a16:creationId xmlns:a16="http://schemas.microsoft.com/office/drawing/2014/main" id="{4A48E02E-1E42-45BF-B0A2-316E6CE472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4299058"/>
              </p:ext>
            </p:extLst>
          </p:nvPr>
        </p:nvGraphicFramePr>
        <p:xfrm>
          <a:off x="6406086" y="2295074"/>
          <a:ext cx="2127250" cy="1766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6" name="Graphique 45">
            <a:extLst>
              <a:ext uri="{FF2B5EF4-FFF2-40B4-BE49-F238E27FC236}">
                <a16:creationId xmlns:a16="http://schemas.microsoft.com/office/drawing/2014/main" id="{DB38C667-71CC-4615-B2CD-E491728FE3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4883640"/>
              </p:ext>
            </p:extLst>
          </p:nvPr>
        </p:nvGraphicFramePr>
        <p:xfrm>
          <a:off x="9130551" y="2295074"/>
          <a:ext cx="2127250" cy="1766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177824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 rtlCol="0"/>
          <a:lstStyle/>
          <a:p>
            <a:pPr rtl="0"/>
            <a:r>
              <a:rPr lang="fr-FR" dirty="0" err="1"/>
              <a:t>Further</a:t>
            </a:r>
            <a:r>
              <a:rPr lang="fr-FR" dirty="0"/>
              <a:t> </a:t>
            </a:r>
            <a:r>
              <a:rPr lang="fr-FR" dirty="0" err="1"/>
              <a:t>work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1027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</p:spPr>
        <p:txBody>
          <a:bodyPr rtlCol="0"/>
          <a:lstStyle/>
          <a:p>
            <a:pPr rtl="0"/>
            <a:r>
              <a:rPr lang="fr-FR" dirty="0" err="1"/>
              <a:t>Improvements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256933"/>
            <a:ext cx="5763577" cy="1644344"/>
          </a:xfr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 marL="285750" indent="-285750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CNN </a:t>
            </a:r>
            <a:r>
              <a:rPr lang="fr-FR" sz="2000" dirty="0" err="1"/>
              <a:t>denoising</a:t>
            </a:r>
            <a:endParaRPr lang="fr-FR" sz="2000" dirty="0"/>
          </a:p>
          <a:p>
            <a:pPr marL="285750" indent="-285750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Use more types of noises</a:t>
            </a:r>
          </a:p>
          <a:p>
            <a:pPr marL="285750" indent="-285750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Combine more types of </a:t>
            </a:r>
            <a:r>
              <a:rPr lang="fr-FR" sz="2000" dirty="0" err="1"/>
              <a:t>methods</a:t>
            </a:r>
            <a:endParaRPr lang="fr-FR" sz="20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F8C8B5-F6EC-489B-BD0F-CD89A73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/>
              <a:t>16/12/2022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AEA823-8519-4F9D-81FA-367313107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/>
              <a:t>Project Presentation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AEFF51B-0E28-4171-AE7C-A31AAB42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7095" y="1469263"/>
            <a:ext cx="4179570" cy="1524735"/>
          </a:xfrm>
        </p:spPr>
        <p:txBody>
          <a:bodyPr rtlCol="0"/>
          <a:lstStyle/>
          <a:p>
            <a:pPr rtl="0"/>
            <a:r>
              <a:rPr lang="fr-FR" dirty="0" err="1"/>
              <a:t>References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095" y="3238103"/>
            <a:ext cx="7430609" cy="2630037"/>
          </a:xfrm>
        </p:spPr>
        <p:txBody>
          <a:bodyPr rtlCol="0">
            <a:normAutofit/>
          </a:bodyPr>
          <a:lstStyle/>
          <a:p>
            <a:pPr rtl="0"/>
            <a:r>
              <a:rPr lang="en-US" sz="1050" dirty="0">
                <a:latin typeface="Arial" panose="020B0604020202020204" pitchFamily="34" charset="0"/>
              </a:rPr>
              <a:t>[1] </a:t>
            </a:r>
            <a:r>
              <a:rPr lang="en-US" sz="1050" b="0" i="0" dirty="0" err="1">
                <a:effectLst/>
                <a:latin typeface="Arial" panose="020B0604020202020204" pitchFamily="34" charset="0"/>
              </a:rPr>
              <a:t>Shyam</a:t>
            </a:r>
            <a:r>
              <a:rPr lang="en-US" sz="1050" b="0" i="0" dirty="0">
                <a:effectLst/>
                <a:latin typeface="Arial" panose="020B0604020202020204" pitchFamily="34" charset="0"/>
              </a:rPr>
              <a:t> G. </a:t>
            </a:r>
            <a:r>
              <a:rPr lang="en-US" sz="1050" b="0" i="0" dirty="0" err="1">
                <a:effectLst/>
                <a:latin typeface="Arial" panose="020B0604020202020204" pitchFamily="34" charset="0"/>
              </a:rPr>
              <a:t>Dafe</a:t>
            </a:r>
            <a:r>
              <a:rPr lang="en-US" sz="1050" b="0" i="0" dirty="0">
                <a:effectLst/>
                <a:latin typeface="Arial" panose="020B0604020202020204" pitchFamily="34" charset="0"/>
              </a:rPr>
              <a:t> and Shubham S. </a:t>
            </a:r>
            <a:r>
              <a:rPr lang="en-US" sz="1050" b="0" i="0" dirty="0" err="1">
                <a:effectLst/>
                <a:latin typeface="Arial" panose="020B0604020202020204" pitchFamily="34" charset="0"/>
              </a:rPr>
              <a:t>Chavhan</a:t>
            </a:r>
            <a:r>
              <a:rPr lang="en-US" sz="1050" b="0" i="0" dirty="0">
                <a:effectLst/>
                <a:latin typeface="Arial" panose="020B0604020202020204" pitchFamily="34" charset="0"/>
              </a:rPr>
              <a:t>. Optical Character Recognition Using Image Processing. 2018.</a:t>
            </a:r>
            <a:br>
              <a:rPr lang="en-US" sz="1050" dirty="0"/>
            </a:br>
            <a:r>
              <a:rPr lang="en-US" sz="1050" b="0" i="0" dirty="0">
                <a:effectLst/>
                <a:latin typeface="Arial" panose="020B0604020202020204" pitchFamily="34" charset="0"/>
              </a:rPr>
              <a:t>url: </a:t>
            </a:r>
            <a:r>
              <a:rPr lang="en-US" sz="1050" b="0" i="0" dirty="0">
                <a:effectLst/>
                <a:latin typeface="Courier New" panose="02070309020205020404" pitchFamily="49" charset="0"/>
                <a:hlinkClick r:id="rId3"/>
              </a:rPr>
              <a:t>https://www.irjet.net/archives/V5/i3/IRJET-V5I3218.pdf</a:t>
            </a:r>
            <a:r>
              <a:rPr lang="en-US" sz="1050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rtl="0"/>
            <a:r>
              <a:rPr lang="en-US" sz="1000" dirty="0">
                <a:latin typeface="Arial" panose="020B0604020202020204" pitchFamily="34" charset="0"/>
              </a:rPr>
              <a:t>[2] </a:t>
            </a:r>
            <a:r>
              <a:rPr lang="en-US" sz="1000" b="0" i="0" dirty="0" err="1">
                <a:effectLst/>
                <a:latin typeface="Arial" panose="020B0604020202020204" pitchFamily="34" charset="0"/>
              </a:rPr>
              <a:t>Linwei</a:t>
            </a:r>
            <a:r>
              <a:rPr lang="en-US" sz="1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000" b="0" i="0" dirty="0" err="1">
                <a:effectLst/>
                <a:latin typeface="Arial" panose="020B0604020202020204" pitchFamily="34" charset="0"/>
              </a:rPr>
              <a:t>Fan,Fan</a:t>
            </a:r>
            <a:r>
              <a:rPr lang="en-US" sz="1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000" b="0" i="0" dirty="0" err="1">
                <a:effectLst/>
                <a:latin typeface="Arial" panose="020B0604020202020204" pitchFamily="34" charset="0"/>
              </a:rPr>
              <a:t>Zhang,Hui</a:t>
            </a:r>
            <a:r>
              <a:rPr lang="en-US" sz="1000" b="0" i="0" dirty="0">
                <a:effectLst/>
                <a:latin typeface="Arial" panose="020B0604020202020204" pitchFamily="34" charset="0"/>
              </a:rPr>
              <a:t> Fan and </a:t>
            </a:r>
            <a:r>
              <a:rPr lang="en-US" sz="1000" b="0" i="0" dirty="0" err="1">
                <a:effectLst/>
                <a:latin typeface="Arial" panose="020B0604020202020204" pitchFamily="34" charset="0"/>
              </a:rPr>
              <a:t>Caiming</a:t>
            </a:r>
            <a:r>
              <a:rPr lang="en-US" sz="1000" b="0" i="0" dirty="0">
                <a:effectLst/>
                <a:latin typeface="Arial" panose="020B0604020202020204" pitchFamily="34" charset="0"/>
              </a:rPr>
              <a:t> Zhang. “Brief review of image denoising techniques”. In: (2019).</a:t>
            </a:r>
            <a:br>
              <a:rPr lang="en-US" sz="1000" dirty="0"/>
            </a:br>
            <a:r>
              <a:rPr lang="en-US" sz="1000" b="0" i="0" dirty="0">
                <a:effectLst/>
                <a:latin typeface="Arial" panose="020B0604020202020204" pitchFamily="34" charset="0"/>
              </a:rPr>
              <a:t>url: </a:t>
            </a:r>
            <a:r>
              <a:rPr lang="en-US" sz="1000" b="0" i="0" dirty="0">
                <a:effectLst/>
                <a:latin typeface="Courier New" panose="02070309020205020404" pitchFamily="49" charset="0"/>
                <a:hlinkClick r:id="rId4"/>
              </a:rPr>
              <a:t>https://vciba.springeropen.com/articles/10.1186/s42492-019-0016-7</a:t>
            </a:r>
            <a:endParaRPr lang="en-US" sz="1000" b="0" i="0" dirty="0">
              <a:effectLst/>
              <a:latin typeface="Courier New" panose="02070309020205020404" pitchFamily="49" charset="0"/>
            </a:endParaRPr>
          </a:p>
          <a:p>
            <a:pPr rtl="0"/>
            <a:r>
              <a:rPr lang="fr-FR" sz="1000" dirty="0">
                <a:latin typeface="Arial" panose="020B0604020202020204" pitchFamily="34" charset="0"/>
              </a:rPr>
              <a:t>[3]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Raghunath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Dey,Rakesh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Chandra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Balabantaray,Surajit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Mohanty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,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Debabrata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Singh,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Marimuthu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Karuppiah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,</a:t>
            </a:r>
            <a:br>
              <a:rPr lang="fr-FR" sz="1000" dirty="0"/>
            </a:br>
            <a:r>
              <a:rPr lang="fr-FR" sz="1000" b="0" i="0" dirty="0">
                <a:effectLst/>
                <a:latin typeface="Arial" panose="020B0604020202020204" pitchFamily="34" charset="0"/>
              </a:rPr>
              <a:t>and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Debabrata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Samanta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. “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Approach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for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Preprocessing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in Offline Optical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Character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Recognition (OCR)”.</a:t>
            </a:r>
            <a:br>
              <a:rPr lang="fr-FR" sz="1000" dirty="0"/>
            </a:br>
            <a:r>
              <a:rPr lang="fr-FR" sz="1000" b="0" i="0" dirty="0">
                <a:effectLst/>
                <a:latin typeface="Arial" panose="020B0604020202020204" pitchFamily="34" charset="0"/>
              </a:rPr>
              <a:t>In: (2022). url: </a:t>
            </a:r>
            <a:r>
              <a:rPr lang="fr-FR" sz="1000" b="0" i="0" dirty="0">
                <a:effectLst/>
                <a:latin typeface="Courier New" panose="02070309020205020404" pitchFamily="49" charset="0"/>
                <a:hlinkClick r:id="rId5"/>
              </a:rPr>
              <a:t>https://ieeexplore.ieee.org/document/9791698/authors#authors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.</a:t>
            </a:r>
            <a:r>
              <a:rPr lang="en-US" sz="800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rtl="0"/>
            <a:endParaRPr lang="fr-FR" sz="8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DA7980-C870-4C9A-84FA-4120D8AF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/>
          <a:p>
            <a:pPr rtl="0"/>
            <a:r>
              <a:rPr lang="fr-FR"/>
              <a:t>16/12/2022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/>
          <a:p>
            <a:pPr rtl="0"/>
            <a:r>
              <a:rPr lang="fr-FR"/>
              <a:t>Project Presentation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64BC4F-3D59-464A-857E-6F155B368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fr-FR"/>
              <a:t>Comparaison des marchés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8C1455DF-5CEC-44A2-A92D-8E901D15B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3675" y="3105711"/>
            <a:ext cx="1670830" cy="823912"/>
          </a:xfrm>
        </p:spPr>
        <p:txBody>
          <a:bodyPr rtlCol="0"/>
          <a:lstStyle/>
          <a:p>
            <a:pPr rtl="0"/>
            <a:r>
              <a:rPr lang="fr-FR" sz="2700" dirty="0"/>
              <a:t>3 Mds €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7C7E7B18-D05F-4C44-8718-8C671160FC9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270661" y="3105711"/>
            <a:ext cx="1670830" cy="823912"/>
          </a:xfrm>
        </p:spPr>
        <p:txBody>
          <a:bodyPr rtlCol="0"/>
          <a:lstStyle/>
          <a:p>
            <a:pPr rtl="0"/>
            <a:r>
              <a:rPr lang="fr-FR" sz="2700" dirty="0"/>
              <a:t>2 Mds €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C4EAD5C6-02F0-4D27-8D85-1BD5EA833D6F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8672245" y="3064615"/>
            <a:ext cx="1670830" cy="823912"/>
          </a:xfrm>
        </p:spPr>
        <p:txBody>
          <a:bodyPr rtlCol="0"/>
          <a:lstStyle/>
          <a:p>
            <a:pPr rtl="0"/>
            <a:r>
              <a:rPr lang="fr-FR" sz="2700"/>
              <a:t>1 Md €</a:t>
            </a:r>
          </a:p>
        </p:txBody>
      </p:sp>
      <p:sp>
        <p:nvSpPr>
          <p:cNvPr id="19" name="Espace réservé du contenu 18">
            <a:extLst>
              <a:ext uri="{FF2B5EF4-FFF2-40B4-BE49-F238E27FC236}">
                <a16:creationId xmlns:a16="http://schemas.microsoft.com/office/drawing/2014/main" id="{791D6145-F7F7-43DE-A16B-BF4F9607D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rtlCol="0"/>
          <a:lstStyle/>
          <a:p>
            <a:pPr rtl="0"/>
            <a:r>
              <a:rPr lang="fr-FR" dirty="0"/>
              <a:t>Opportunité de créer</a:t>
            </a:r>
          </a:p>
        </p:txBody>
      </p:sp>
      <p:sp>
        <p:nvSpPr>
          <p:cNvPr id="20" name="Espace réservé du contenu 19">
            <a:extLst>
              <a:ext uri="{FF2B5EF4-FFF2-40B4-BE49-F238E27FC236}">
                <a16:creationId xmlns:a16="http://schemas.microsoft.com/office/drawing/2014/main" id="{BC46925A-8382-42EB-891C-DBB4EAAA33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rtlCol="0"/>
          <a:lstStyle/>
          <a:p>
            <a:pPr rtl="0"/>
            <a:r>
              <a:rPr lang="fr-FR" dirty="0"/>
              <a:t>Liberté de création</a:t>
            </a:r>
          </a:p>
        </p:txBody>
      </p:sp>
      <p:sp>
        <p:nvSpPr>
          <p:cNvPr id="21" name="Espace réservé du contenu 20">
            <a:extLst>
              <a:ext uri="{FF2B5EF4-FFF2-40B4-BE49-F238E27FC236}">
                <a16:creationId xmlns:a16="http://schemas.microsoft.com/office/drawing/2014/main" id="{318AFADE-B54F-4988-8000-B9336A39533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/>
          <a:lstStyle/>
          <a:p>
            <a:pPr rtl="0"/>
            <a:r>
              <a:rPr lang="fr-FR" dirty="0"/>
              <a:t>Faible concurrence</a:t>
            </a:r>
          </a:p>
        </p:txBody>
      </p:sp>
      <p:sp>
        <p:nvSpPr>
          <p:cNvPr id="22" name="Espace réservé du contenu 21">
            <a:extLst>
              <a:ext uri="{FF2B5EF4-FFF2-40B4-BE49-F238E27FC236}">
                <a16:creationId xmlns:a16="http://schemas.microsoft.com/office/drawing/2014/main" id="{F296843C-0ED0-4314-A6F0-DD60C828DDF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rtlCol="0"/>
          <a:lstStyle/>
          <a:p>
            <a:pPr rtl="0"/>
            <a:r>
              <a:rPr lang="fr-FR" dirty="0"/>
              <a:t>Marché potentiel</a:t>
            </a:r>
          </a:p>
        </p:txBody>
      </p:sp>
      <p:sp>
        <p:nvSpPr>
          <p:cNvPr id="23" name="Espace réservé du contenu 22">
            <a:extLst>
              <a:ext uri="{FF2B5EF4-FFF2-40B4-BE49-F238E27FC236}">
                <a16:creationId xmlns:a16="http://schemas.microsoft.com/office/drawing/2014/main" id="{649BF20C-562E-400E-BEA6-1D5F81F2FE4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rtlCol="0"/>
          <a:lstStyle/>
          <a:p>
            <a:pPr rtl="0"/>
            <a:r>
              <a:rPr lang="fr-FR"/>
              <a:t>Segment de marché</a:t>
            </a:r>
          </a:p>
        </p:txBody>
      </p:sp>
      <p:sp>
        <p:nvSpPr>
          <p:cNvPr id="24" name="Espace réservé du contenu 23">
            <a:extLst>
              <a:ext uri="{FF2B5EF4-FFF2-40B4-BE49-F238E27FC236}">
                <a16:creationId xmlns:a16="http://schemas.microsoft.com/office/drawing/2014/main" id="{5AA25980-D334-4FC0-9091-936E53B8D321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rtlCol="0"/>
          <a:lstStyle/>
          <a:p>
            <a:pPr rtl="0"/>
            <a:r>
              <a:rPr lang="fr-FR"/>
              <a:t>Part de marché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9C22D8C-87A6-47AD-8D29-FBBA539EDB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/>
              <a:t>16/12/2022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D346909-C2E0-4F1D-90FC-F5E1D8DFB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/>
              <a:t>Project Presentation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C02F21-4E3C-469E-B11C-921423108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854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71" y="434808"/>
            <a:ext cx="4082142" cy="585788"/>
          </a:xfrm>
        </p:spPr>
        <p:txBody>
          <a:bodyPr rtlCol="0"/>
          <a:lstStyle/>
          <a:p>
            <a:pPr rtl="0"/>
            <a:r>
              <a:rPr lang="fr-FR" dirty="0"/>
              <a:t>Contents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481138"/>
            <a:ext cx="2141764" cy="5143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sz="1800" b="1" dirty="0"/>
              <a:t>Background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" y="2557463"/>
            <a:ext cx="2141764" cy="514350"/>
          </a:xfrm>
        </p:spPr>
        <p:txBody>
          <a:bodyPr rtlCol="0"/>
          <a:lstStyle/>
          <a:p>
            <a:pPr rtl="0"/>
            <a:r>
              <a:rPr lang="fr-FR" sz="1800" b="1" dirty="0"/>
              <a:t>Methods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38918" y="3633788"/>
            <a:ext cx="2141764" cy="514350"/>
          </a:xfrm>
        </p:spPr>
        <p:txBody>
          <a:bodyPr rtlCol="0"/>
          <a:lstStyle/>
          <a:p>
            <a:pPr rtl="0"/>
            <a:r>
              <a:rPr lang="fr-FR" sz="1800" b="1" dirty="0" err="1"/>
              <a:t>Results</a:t>
            </a:r>
            <a:endParaRPr lang="fr-FR" sz="1800" b="1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44697" y="4710113"/>
            <a:ext cx="2141764" cy="514350"/>
          </a:xfrm>
        </p:spPr>
        <p:txBody>
          <a:bodyPr rtlCol="0"/>
          <a:lstStyle/>
          <a:p>
            <a:pPr rtl="0"/>
            <a:r>
              <a:rPr lang="fr-FR" sz="1800" b="1" dirty="0"/>
              <a:t>Future </a:t>
            </a:r>
            <a:r>
              <a:rPr lang="fr-FR" sz="1800" b="1" dirty="0" err="1"/>
              <a:t>work</a:t>
            </a:r>
            <a:endParaRPr lang="fr-FR" sz="1800" b="1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4" y="1594477"/>
            <a:ext cx="6332547" cy="1175355"/>
          </a:xfrm>
        </p:spPr>
        <p:txBody>
          <a:bodyPr rtlCol="0">
            <a:normAutofit fontScale="77500" lnSpcReduction="20000"/>
          </a:bodyPr>
          <a:lstStyle/>
          <a:p>
            <a:pPr marL="285750" indent="-285750" rtl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2100" dirty="0"/>
              <a:t>OCR</a:t>
            </a:r>
          </a:p>
          <a:p>
            <a:pPr marL="285750" indent="-285750" rtl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2100" dirty="0" err="1"/>
              <a:t>Denoising</a:t>
            </a:r>
            <a:r>
              <a:rPr lang="fr-FR" sz="2100" dirty="0"/>
              <a:t> Methods</a:t>
            </a:r>
          </a:p>
          <a:p>
            <a:pPr marL="285750" indent="-285750" rtl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2100" dirty="0"/>
              <a:t>Project Goal</a:t>
            </a:r>
          </a:p>
          <a:p>
            <a:pPr marL="285750" indent="-285750" rtl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2100" dirty="0" err="1"/>
              <a:t>Dataset</a:t>
            </a:r>
            <a:endParaRPr lang="fr-FR" sz="2100" dirty="0"/>
          </a:p>
          <a:p>
            <a:pPr rtl="0"/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8343" y="4831903"/>
            <a:ext cx="5539095" cy="1010842"/>
          </a:xfrm>
        </p:spPr>
        <p:txBody>
          <a:bodyPr rtlCol="0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sz="1600" dirty="0" err="1"/>
              <a:t>Improvements</a:t>
            </a:r>
            <a:endParaRPr lang="fr-FR" sz="1600" dirty="0"/>
          </a:p>
        </p:txBody>
      </p:sp>
      <p:sp>
        <p:nvSpPr>
          <p:cNvPr id="11" name="Espace réservé de la date 10">
            <a:extLst>
              <a:ext uri="{FF2B5EF4-FFF2-40B4-BE49-F238E27FC236}">
                <a16:creationId xmlns:a16="http://schemas.microsoft.com/office/drawing/2014/main" id="{40BF6865-7FAE-4B56-A995-ADF1582DCC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/>
              <a:t>16/12/2022</a:t>
            </a:r>
            <a:endParaRPr lang="fr-FR" dirty="0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7312B71A-5E84-41DE-9754-5F6291F6D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/>
          <a:p>
            <a:pPr rtl="0"/>
            <a:r>
              <a:rPr lang="fr-FR"/>
              <a:t>Project Presentation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2</a:t>
            </a:fld>
            <a:endParaRPr lang="fr-FR"/>
          </a:p>
        </p:txBody>
      </p:sp>
      <p:sp>
        <p:nvSpPr>
          <p:cNvPr id="16" name="Espace réservé du texte 6">
            <a:extLst>
              <a:ext uri="{FF2B5EF4-FFF2-40B4-BE49-F238E27FC236}">
                <a16:creationId xmlns:a16="http://schemas.microsoft.com/office/drawing/2014/main" id="{6778F954-485A-44ED-ACE5-C57E138CA6FA}"/>
              </a:ext>
            </a:extLst>
          </p:cNvPr>
          <p:cNvSpPr txBox="1">
            <a:spLocks/>
          </p:cNvSpPr>
          <p:nvPr/>
        </p:nvSpPr>
        <p:spPr>
          <a:xfrm>
            <a:off x="5194987" y="2680246"/>
            <a:ext cx="5539095" cy="10108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600" dirty="0"/>
              <a:t>Noise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600" dirty="0"/>
              <a:t>Spatial </a:t>
            </a:r>
            <a:r>
              <a:rPr lang="fr-FR" sz="1600" dirty="0" err="1"/>
              <a:t>filters</a:t>
            </a:r>
            <a:endParaRPr lang="fr-FR" sz="16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600" dirty="0" err="1"/>
              <a:t>Transform</a:t>
            </a:r>
            <a:r>
              <a:rPr lang="fr-FR" sz="1600" dirty="0"/>
              <a:t> </a:t>
            </a:r>
            <a:r>
              <a:rPr lang="fr-FR" sz="1600" dirty="0" err="1"/>
              <a:t>domain</a:t>
            </a:r>
            <a:r>
              <a:rPr lang="fr-FR" sz="1600" dirty="0"/>
              <a:t> </a:t>
            </a:r>
            <a:r>
              <a:rPr lang="fr-FR" sz="1600" dirty="0" err="1"/>
              <a:t>filtering</a:t>
            </a:r>
            <a:endParaRPr lang="fr-FR" sz="16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fr-FR" sz="1600" dirty="0"/>
          </a:p>
          <a:p>
            <a:endParaRPr lang="fr-FR" sz="1600" dirty="0"/>
          </a:p>
        </p:txBody>
      </p:sp>
      <p:sp>
        <p:nvSpPr>
          <p:cNvPr id="17" name="Espace réservé du texte 6">
            <a:extLst>
              <a:ext uri="{FF2B5EF4-FFF2-40B4-BE49-F238E27FC236}">
                <a16:creationId xmlns:a16="http://schemas.microsoft.com/office/drawing/2014/main" id="{D4A4916E-218C-4366-8841-DD4F26732FB4}"/>
              </a:ext>
            </a:extLst>
          </p:cNvPr>
          <p:cNvSpPr txBox="1">
            <a:spLocks/>
          </p:cNvSpPr>
          <p:nvPr/>
        </p:nvSpPr>
        <p:spPr>
          <a:xfrm>
            <a:off x="5801412" y="3699272"/>
            <a:ext cx="5539095" cy="10108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600" dirty="0"/>
              <a:t>Performance  </a:t>
            </a:r>
            <a:r>
              <a:rPr lang="fr-FR" sz="1600" dirty="0" err="1"/>
              <a:t>metrics</a:t>
            </a:r>
            <a:endParaRPr lang="fr-FR" sz="16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600" dirty="0" err="1"/>
              <a:t>Character</a:t>
            </a:r>
            <a:r>
              <a:rPr lang="fr-FR" sz="1600" dirty="0"/>
              <a:t> recognition </a:t>
            </a:r>
            <a:r>
              <a:rPr lang="fr-FR" sz="1600" dirty="0" err="1"/>
              <a:t>with</a:t>
            </a:r>
            <a:r>
              <a:rPr lang="fr-FR" sz="1600" dirty="0"/>
              <a:t> NN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fr-FR" sz="1600" dirty="0"/>
          </a:p>
          <a:p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 rtlCol="0"/>
          <a:lstStyle/>
          <a:p>
            <a:pPr rtl="0"/>
            <a:r>
              <a:rPr lang="fr-FR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148B3C-0825-412C-A873-A8B86B856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Optical </a:t>
            </a:r>
            <a:r>
              <a:rPr lang="fr-FR" dirty="0" err="1"/>
              <a:t>character</a:t>
            </a:r>
            <a:r>
              <a:rPr lang="fr-FR" dirty="0"/>
              <a:t> recognition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7C6DF2C-B4A7-448F-B3EE-24E827D6B6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fr-FR" dirty="0" err="1"/>
              <a:t>Passport</a:t>
            </a:r>
            <a:r>
              <a:rPr lang="fr-FR" dirty="0"/>
              <a:t> recognition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BB674B0-B032-4DAC-8092-1CB0883092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fr-FR" dirty="0" err="1"/>
              <a:t>Automatic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 plate recognition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CD658668-E0E9-4F41-80F5-FD2FF236CAF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algn="ctr"/>
            <a:r>
              <a:rPr lang="fr-FR" dirty="0" err="1"/>
              <a:t>Converting</a:t>
            </a:r>
            <a:r>
              <a:rPr lang="fr-FR" dirty="0"/>
              <a:t> </a:t>
            </a:r>
            <a:r>
              <a:rPr lang="fr-FR" dirty="0" err="1"/>
              <a:t>handwritten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to digital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F12814AD-1D8D-4DBF-82E6-16E6E8B01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16/12/2022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7B0B4D8D-C551-4D65-B579-44F5031FA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81887" y="6356350"/>
            <a:ext cx="4828713" cy="365125"/>
          </a:xfrm>
        </p:spPr>
        <p:txBody>
          <a:bodyPr/>
          <a:lstStyle/>
          <a:p>
            <a:pPr rtl="0"/>
            <a:r>
              <a:rPr lang="en-US" sz="900" b="0" i="0" dirty="0">
                <a:effectLst/>
                <a:latin typeface="Arial" panose="020B0604020202020204" pitchFamily="34" charset="0"/>
              </a:rPr>
              <a:t>Images from : [1] </a:t>
            </a:r>
            <a:r>
              <a:rPr lang="en-US" sz="900" b="0" i="0" dirty="0" err="1">
                <a:effectLst/>
                <a:latin typeface="Arial" panose="020B0604020202020204" pitchFamily="34" charset="0"/>
              </a:rPr>
              <a:t>Shyam</a:t>
            </a:r>
            <a:r>
              <a:rPr lang="en-US" sz="900" b="0" i="0" dirty="0">
                <a:effectLst/>
                <a:latin typeface="Arial" panose="020B0604020202020204" pitchFamily="34" charset="0"/>
              </a:rPr>
              <a:t> G, Optical Character Recognition Using Image Processing</a:t>
            </a:r>
            <a:endParaRPr lang="fr-FR" noProof="0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5C981A6F-B6E2-464F-8E82-8C29594F8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4</a:t>
            </a:fld>
            <a:endParaRPr lang="fr-FR" noProof="0"/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11687F89-BB85-489F-80DE-4818B8D97173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8" y="3918744"/>
            <a:ext cx="249555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C9F744B3-0133-4D0F-87A3-196B9405EF45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090801"/>
            <a:ext cx="2895600" cy="1484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EDDE780E-3603-4E4E-B324-15B3A3B2678C}"/>
              </a:ext>
            </a:extLst>
          </p:cNvPr>
          <p:cNvPicPr>
            <a:picLocks noGrp="1" noChangeAspect="1" noChangeArrowheads="1"/>
          </p:cNvPicPr>
          <p:nvPr>
            <p:ph sz="half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088" y="4022328"/>
            <a:ext cx="2882900" cy="16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813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665" y="677071"/>
            <a:ext cx="5111750" cy="1204912"/>
          </a:xfrm>
        </p:spPr>
        <p:txBody>
          <a:bodyPr rtlCol="0"/>
          <a:lstStyle/>
          <a:p>
            <a:pPr rtl="0"/>
            <a:r>
              <a:rPr lang="fr-FR" dirty="0" err="1"/>
              <a:t>Denoising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666206"/>
            <a:ext cx="7861917" cy="10890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US" sz="1800" dirty="0"/>
              <a:t>“With the explosion in the number of digital images taken every day, the demand for more accurate and visually pleasing images is increasing.” </a:t>
            </a:r>
            <a:r>
              <a:rPr lang="en-US" sz="1800" dirty="0" err="1"/>
              <a:t>Linwei</a:t>
            </a:r>
            <a:r>
              <a:rPr lang="en-US" sz="1800" dirty="0"/>
              <a:t> Fan [2]</a:t>
            </a:r>
            <a:endParaRPr lang="fr-FR" sz="1800" noProof="1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C2ACA2A-6BBE-47CF-B76F-F56C9DBF7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/>
              <a:t>16/12/2022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6A095E-DB05-47EC-A2D5-47398A4A0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5758" y="6356350"/>
            <a:ext cx="4873841" cy="365125"/>
          </a:xfrm>
        </p:spPr>
        <p:txBody>
          <a:bodyPr rtlCol="0"/>
          <a:lstStyle/>
          <a:p>
            <a:pPr rtl="0"/>
            <a:r>
              <a:rPr lang="en-US" sz="900" b="0" i="0" dirty="0">
                <a:effectLst/>
                <a:latin typeface="Arial" panose="020B0604020202020204" pitchFamily="34" charset="0"/>
              </a:rPr>
              <a:t>[2] Brief review of image denoising techniques</a:t>
            </a:r>
          </a:p>
          <a:p>
            <a:pPr rtl="0"/>
            <a:r>
              <a:rPr lang="fr-FR" sz="900" b="0" i="0" dirty="0">
                <a:effectLst/>
                <a:latin typeface="Arial" panose="020B0604020202020204" pitchFamily="34" charset="0"/>
              </a:rPr>
              <a:t>[3] </a:t>
            </a:r>
            <a:r>
              <a:rPr lang="fr-FR" sz="900" b="0" i="0" dirty="0" err="1">
                <a:effectLst/>
                <a:latin typeface="Arial" panose="020B0604020202020204" pitchFamily="34" charset="0"/>
              </a:rPr>
              <a:t>Approach</a:t>
            </a:r>
            <a:r>
              <a:rPr lang="fr-FR" sz="900" b="0" i="0" dirty="0">
                <a:effectLst/>
                <a:latin typeface="Arial" panose="020B0604020202020204" pitchFamily="34" charset="0"/>
              </a:rPr>
              <a:t> for </a:t>
            </a:r>
            <a:r>
              <a:rPr lang="fr-FR" sz="900" b="0" i="0" dirty="0" err="1">
                <a:effectLst/>
                <a:latin typeface="Arial" panose="020B0604020202020204" pitchFamily="34" charset="0"/>
              </a:rPr>
              <a:t>Preprocessing</a:t>
            </a:r>
            <a:r>
              <a:rPr lang="fr-FR" sz="900" b="0" i="0" dirty="0">
                <a:effectLst/>
                <a:latin typeface="Arial" panose="020B0604020202020204" pitchFamily="34" charset="0"/>
              </a:rPr>
              <a:t> in Offline Optical </a:t>
            </a:r>
            <a:r>
              <a:rPr lang="fr-FR" sz="900" b="0" i="0" dirty="0" err="1">
                <a:effectLst/>
                <a:latin typeface="Arial" panose="020B0604020202020204" pitchFamily="34" charset="0"/>
              </a:rPr>
              <a:t>Character</a:t>
            </a:r>
            <a:r>
              <a:rPr lang="fr-FR" sz="900" b="0" i="0" dirty="0">
                <a:effectLst/>
                <a:latin typeface="Arial" panose="020B0604020202020204" pitchFamily="34" charset="0"/>
              </a:rPr>
              <a:t> Recognition (OCR)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5</a:t>
            </a:fld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8F0A9E21-E18F-4BBA-9AD5-2223E35AF4CA}"/>
              </a:ext>
            </a:extLst>
          </p:cNvPr>
          <p:cNvSpPr txBox="1">
            <a:spLocks/>
          </p:cNvSpPr>
          <p:nvPr/>
        </p:nvSpPr>
        <p:spPr>
          <a:xfrm>
            <a:off x="838199" y="3857293"/>
            <a:ext cx="7861917" cy="10890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Related work : </a:t>
            </a:r>
            <a:r>
              <a:rPr lang="fr-FR" sz="1800" dirty="0" err="1"/>
              <a:t>Raghunath</a:t>
            </a:r>
            <a:r>
              <a:rPr lang="en-US" sz="1800" dirty="0"/>
              <a:t> Dey [3]. Provides a summarize of different procedures and aspects of preprocessing for OCR</a:t>
            </a:r>
            <a:endParaRPr lang="fr-FR" sz="1800" noProof="1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097" y="3292039"/>
            <a:ext cx="3387571" cy="1325563"/>
          </a:xfrm>
        </p:spPr>
        <p:txBody>
          <a:bodyPr rtlCol="0"/>
          <a:lstStyle/>
          <a:p>
            <a:pPr rtl="0"/>
            <a:r>
              <a:rPr lang="fr-FR" dirty="0" err="1"/>
              <a:t>Project’s</a:t>
            </a:r>
            <a:r>
              <a:rPr lang="fr-FR" dirty="0"/>
              <a:t> goals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40696" y="1999557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fr-FR" sz="2400" dirty="0" err="1"/>
              <a:t>Implementation</a:t>
            </a:r>
            <a:endParaRPr lang="fr-FR" sz="2400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0270" y="2328982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fr-FR" sz="1600" dirty="0" err="1"/>
              <a:t>Implements</a:t>
            </a:r>
            <a:r>
              <a:rPr lang="fr-FR" sz="1600" dirty="0"/>
              <a:t> </a:t>
            </a:r>
            <a:r>
              <a:rPr lang="fr-FR" sz="1600" dirty="0" err="1"/>
              <a:t>severals</a:t>
            </a:r>
            <a:r>
              <a:rPr lang="fr-FR" sz="1600" dirty="0"/>
              <a:t> </a:t>
            </a:r>
            <a:r>
              <a:rPr lang="fr-FR" sz="1600" dirty="0" err="1"/>
              <a:t>methods</a:t>
            </a:r>
            <a:r>
              <a:rPr lang="fr-FR" sz="1600" dirty="0"/>
              <a:t> of </a:t>
            </a:r>
            <a:r>
              <a:rPr lang="fr-FR" sz="1600" dirty="0" err="1"/>
              <a:t>denoising</a:t>
            </a:r>
            <a:r>
              <a:rPr lang="fr-FR" sz="1600" dirty="0"/>
              <a:t> on python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842355" y="3216357"/>
            <a:ext cx="5433204" cy="365125"/>
          </a:xfrm>
        </p:spPr>
        <p:txBody>
          <a:bodyPr rtlCol="0">
            <a:noAutofit/>
          </a:bodyPr>
          <a:lstStyle/>
          <a:p>
            <a:pPr rtl="0"/>
            <a:r>
              <a:rPr lang="fr-FR" sz="2400" dirty="0" err="1"/>
              <a:t>Comparison</a:t>
            </a:r>
            <a:endParaRPr lang="fr-FR" sz="2400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841929" y="3545782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fr-FR" sz="1600" dirty="0"/>
              <a:t>Compare </a:t>
            </a:r>
            <a:r>
              <a:rPr lang="fr-FR" sz="1600" dirty="0" err="1"/>
              <a:t>denosing</a:t>
            </a:r>
            <a:r>
              <a:rPr lang="fr-FR" sz="1600" dirty="0"/>
              <a:t> </a:t>
            </a:r>
            <a:r>
              <a:rPr lang="fr-FR" sz="1600" dirty="0" err="1"/>
              <a:t>methods</a:t>
            </a:r>
            <a:r>
              <a:rPr lang="fr-FR" sz="1600" dirty="0"/>
              <a:t> on a set of images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40696" y="4434737"/>
            <a:ext cx="5433204" cy="365125"/>
          </a:xfrm>
        </p:spPr>
        <p:txBody>
          <a:bodyPr rtlCol="0">
            <a:noAutofit/>
          </a:bodyPr>
          <a:lstStyle/>
          <a:p>
            <a:pPr rtl="0"/>
            <a:r>
              <a:rPr lang="fr-FR" sz="2400" dirty="0" err="1"/>
              <a:t>Characters</a:t>
            </a:r>
            <a:r>
              <a:rPr lang="fr-FR" sz="2400" dirty="0"/>
              <a:t> recognition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40270" y="4764162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fr-FR" sz="1600" dirty="0"/>
              <a:t>Apply </a:t>
            </a:r>
            <a:r>
              <a:rPr lang="fr-FR" sz="1600" dirty="0" err="1"/>
              <a:t>character</a:t>
            </a:r>
            <a:r>
              <a:rPr lang="fr-FR" sz="1600" dirty="0"/>
              <a:t> recognition to </a:t>
            </a:r>
            <a:r>
              <a:rPr lang="fr-FR" sz="1600" dirty="0" err="1"/>
              <a:t>denoised</a:t>
            </a:r>
            <a:r>
              <a:rPr lang="fr-FR" sz="1600" dirty="0"/>
              <a:t> images </a:t>
            </a:r>
            <a:r>
              <a:rPr lang="fr-FR" sz="1600" dirty="0" err="1"/>
              <a:t>with</a:t>
            </a:r>
            <a:r>
              <a:rPr lang="fr-FR" sz="1600" dirty="0"/>
              <a:t> DNN</a:t>
            </a:r>
          </a:p>
        </p:txBody>
      </p:sp>
      <p:sp>
        <p:nvSpPr>
          <p:cNvPr id="20" name="Espace réservé de la date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/>
          <a:p>
            <a:pPr rtl="0"/>
            <a:r>
              <a:rPr lang="fr-FR"/>
              <a:t>16/12/2022</a:t>
            </a:r>
          </a:p>
        </p:txBody>
      </p:sp>
      <p:sp>
        <p:nvSpPr>
          <p:cNvPr id="21" name="Espace réservé du pied de page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/>
          <a:p>
            <a:pPr rtl="0"/>
            <a:r>
              <a:rPr lang="fr-FR"/>
              <a:t>Project Presentation</a:t>
            </a:r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148B3C-0825-412C-A873-A8B86B856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i="1" dirty="0"/>
              <a:t>Chars 74K </a:t>
            </a:r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7C6DF2C-B4A7-448F-B3EE-24E827D6B6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fr-FR" dirty="0" err="1"/>
              <a:t>Characters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natural</a:t>
            </a:r>
            <a:r>
              <a:rPr lang="fr-FR" dirty="0"/>
              <a:t> images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BB674B0-B032-4DAC-8092-1CB0883092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fr-FR" dirty="0"/>
              <a:t>Hand </a:t>
            </a:r>
            <a:r>
              <a:rPr lang="fr-FR" dirty="0" err="1"/>
              <a:t>drawn</a:t>
            </a:r>
            <a:r>
              <a:rPr lang="fr-FR" dirty="0"/>
              <a:t> </a:t>
            </a:r>
            <a:r>
              <a:rPr lang="fr-FR" dirty="0" err="1"/>
              <a:t>characters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CD658668-E0E9-4F41-80F5-FD2FF236CAF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algn="ctr"/>
            <a:r>
              <a:rPr lang="en-US" dirty="0" err="1"/>
              <a:t>synthesised</a:t>
            </a:r>
            <a:r>
              <a:rPr lang="en-US" dirty="0"/>
              <a:t> characters from computer fonts</a:t>
            </a:r>
            <a:endParaRPr lang="fr-FR" dirty="0"/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F12814AD-1D8D-4DBF-82E6-16E6E8B01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16/12/2022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7B0B4D8D-C551-4D65-B579-44F5031FA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 dirty="0"/>
              <a:t>http://www.ee.surrey.ac.uk/CVSSP/demos/chars74k/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5C981A6F-B6E2-464F-8E82-8C29594F8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7</a:t>
            </a:fld>
            <a:endParaRPr lang="fr-FR" noProof="0"/>
          </a:p>
        </p:txBody>
      </p:sp>
      <p:pic>
        <p:nvPicPr>
          <p:cNvPr id="21" name="Espace réservé du contenu 20">
            <a:extLst>
              <a:ext uri="{FF2B5EF4-FFF2-40B4-BE49-F238E27FC236}">
                <a16:creationId xmlns:a16="http://schemas.microsoft.com/office/drawing/2014/main" id="{9339821A-172D-4659-B7CF-5B2FA1105F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46288" y="3793319"/>
            <a:ext cx="2896671" cy="2172504"/>
          </a:xfrm>
        </p:spPr>
      </p:pic>
      <p:pic>
        <p:nvPicPr>
          <p:cNvPr id="19" name="Espace réservé du contenu 17">
            <a:extLst>
              <a:ext uri="{FF2B5EF4-FFF2-40B4-BE49-F238E27FC236}">
                <a16:creationId xmlns:a16="http://schemas.microsoft.com/office/drawing/2014/main" id="{1DAC69C4-8295-4C39-A82D-27C78D3C43F3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8717132" y="3971715"/>
            <a:ext cx="1776273" cy="1776273"/>
          </a:xfr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DCFB30ED-94A0-432A-8B22-FF8A7E01B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3813" y="3880240"/>
            <a:ext cx="1021055" cy="199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36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 rtlCol="0"/>
          <a:lstStyle/>
          <a:p>
            <a:pPr rtl="0"/>
            <a:r>
              <a:rPr lang="fr-FR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1375178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96430C-1F63-4C59-A33B-BEBE28E33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4537" y="1174749"/>
            <a:ext cx="8421688" cy="1325563"/>
          </a:xfrm>
        </p:spPr>
        <p:txBody>
          <a:bodyPr/>
          <a:lstStyle/>
          <a:p>
            <a:r>
              <a:rPr lang="fr-FR" dirty="0" err="1"/>
              <a:t>Add</a:t>
            </a:r>
            <a:r>
              <a:rPr lang="fr-FR" dirty="0"/>
              <a:t> noise to images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E4DB238-82B2-491C-B82B-E4F38911F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25187" y="2890839"/>
            <a:ext cx="2141625" cy="823912"/>
          </a:xfrm>
        </p:spPr>
        <p:txBody>
          <a:bodyPr/>
          <a:lstStyle/>
          <a:p>
            <a:pPr algn="ctr"/>
            <a:r>
              <a:rPr lang="fr-FR" dirty="0" err="1"/>
              <a:t>Gaussian</a:t>
            </a:r>
            <a:r>
              <a:rPr lang="fr-FR" dirty="0"/>
              <a:t> noise</a:t>
            </a:r>
          </a:p>
          <a:p>
            <a:pPr algn="ctr"/>
            <a:r>
              <a:rPr lang="fr-FR" dirty="0" err="1"/>
              <a:t>Mean</a:t>
            </a:r>
            <a:r>
              <a:rPr lang="fr-FR" dirty="0"/>
              <a:t>=0.3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64ED288-C77B-481D-A3AC-C75EE4CAD5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54459" y="2890839"/>
            <a:ext cx="3943627" cy="823912"/>
          </a:xfrm>
        </p:spPr>
        <p:txBody>
          <a:bodyPr/>
          <a:lstStyle/>
          <a:p>
            <a:r>
              <a:rPr lang="fr-FR" dirty="0"/>
              <a:t>Pepper noise</a:t>
            </a:r>
          </a:p>
          <a:p>
            <a:r>
              <a:rPr lang="fr-FR" dirty="0" err="1"/>
              <a:t>Amount</a:t>
            </a:r>
            <a:r>
              <a:rPr lang="fr-FR" dirty="0"/>
              <a:t>=0,1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CFECC58-1142-487B-861D-64D4DB8B7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16/12/2022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0DB18A6-21EF-4C02-860A-0F0D89C23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BCA7CE1-2D6D-4D06-A23B-53C0F7E27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9</a:t>
            </a:fld>
            <a:endParaRPr lang="fr-FR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23C6DB8-E576-4EA4-B4F7-B5152BF78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43" t="29385" r="39221" b="27897"/>
          <a:stretch/>
        </p:blipFill>
        <p:spPr>
          <a:xfrm>
            <a:off x="1265677" y="3947716"/>
            <a:ext cx="2124020" cy="1998662"/>
          </a:xfrm>
          <a:prstGeom prst="rect">
            <a:avLst/>
          </a:prstGeom>
        </p:spPr>
      </p:pic>
      <p:pic>
        <p:nvPicPr>
          <p:cNvPr id="14" name="Espace réservé du contenu 13">
            <a:extLst>
              <a:ext uri="{FF2B5EF4-FFF2-40B4-BE49-F238E27FC236}">
                <a16:creationId xmlns:a16="http://schemas.microsoft.com/office/drawing/2014/main" id="{496DFC04-C3F5-48CB-AACE-2A8D00D499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9534" t="29515" r="55655" b="29321"/>
          <a:stretch/>
        </p:blipFill>
        <p:spPr>
          <a:xfrm>
            <a:off x="5025187" y="3947716"/>
            <a:ext cx="2141625" cy="1998662"/>
          </a:xfrm>
          <a:prstGeom prst="rect">
            <a:avLst/>
          </a:prstGeom>
        </p:spPr>
      </p:pic>
      <p:pic>
        <p:nvPicPr>
          <p:cNvPr id="17" name="Espace réservé du contenu 16">
            <a:extLst>
              <a:ext uri="{FF2B5EF4-FFF2-40B4-BE49-F238E27FC236}">
                <a16:creationId xmlns:a16="http://schemas.microsoft.com/office/drawing/2014/main" id="{6F2B7EC6-6493-4BF5-AB96-364874A74F1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/>
          <a:srcRect l="12401" t="16181" r="62063" b="41100"/>
          <a:stretch/>
        </p:blipFill>
        <p:spPr>
          <a:xfrm>
            <a:off x="8802302" y="3967161"/>
            <a:ext cx="2123971" cy="1998662"/>
          </a:xfrm>
          <a:prstGeom prst="rect">
            <a:avLst/>
          </a:prstGeom>
        </p:spPr>
      </p:pic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4BFF973E-E43B-4EE8-B162-3D5EA9F42304}"/>
              </a:ext>
            </a:extLst>
          </p:cNvPr>
          <p:cNvSpPr txBox="1">
            <a:spLocks/>
          </p:cNvSpPr>
          <p:nvPr/>
        </p:nvSpPr>
        <p:spPr>
          <a:xfrm>
            <a:off x="1256874" y="2890839"/>
            <a:ext cx="2141625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/>
              <a:t>Original image</a:t>
            </a:r>
          </a:p>
        </p:txBody>
      </p:sp>
    </p:spTree>
    <p:extLst>
      <p:ext uri="{BB962C8B-B14F-4D97-AF65-F5344CB8AC3E}">
        <p14:creationId xmlns:p14="http://schemas.microsoft.com/office/powerpoint/2010/main" val="3332172536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g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9035_TF56180624_Win32" id="{86818CA5-A7A1-4A11-825D-121ACC2F2553}" vid="{B15E7544-D123-4273-B0AB-D8F961E44E2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Argumentaire de vente clair et minimaliste</Template>
  <TotalTime>261</TotalTime>
  <Words>638</Words>
  <Application>Microsoft Office PowerPoint</Application>
  <PresentationFormat>Grand écran</PresentationFormat>
  <Paragraphs>174</Paragraphs>
  <Slides>18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Courier New</vt:lpstr>
      <vt:lpstr>Tenorite</vt:lpstr>
      <vt:lpstr>Monoligne</vt:lpstr>
      <vt:lpstr>Denoising methods for character recognition</vt:lpstr>
      <vt:lpstr>Contents</vt:lpstr>
      <vt:lpstr>Background</vt:lpstr>
      <vt:lpstr>Optical character recognition</vt:lpstr>
      <vt:lpstr>Denoising</vt:lpstr>
      <vt:lpstr>Project’s goals</vt:lpstr>
      <vt:lpstr>Chars 74K Dataset</vt:lpstr>
      <vt:lpstr>Methods</vt:lpstr>
      <vt:lpstr>Add noise to images</vt:lpstr>
      <vt:lpstr>spatial Filters</vt:lpstr>
      <vt:lpstr>Transform domain filtering</vt:lpstr>
      <vt:lpstr>Results</vt:lpstr>
      <vt:lpstr>Metrics results</vt:lpstr>
      <vt:lpstr>DNN Deep Neural Network</vt:lpstr>
      <vt:lpstr>Further work</vt:lpstr>
      <vt:lpstr>Improvements</vt:lpstr>
      <vt:lpstr>References</vt:lpstr>
      <vt:lpstr>Comparaison des marchés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Denoising methods for character recognition</dc:title>
  <dc:creator>Hugo Vanhille</dc:creator>
  <cp:lastModifiedBy>Hugo Vanhille</cp:lastModifiedBy>
  <cp:revision>19</cp:revision>
  <dcterms:created xsi:type="dcterms:W3CDTF">2022-12-15T05:46:04Z</dcterms:created>
  <dcterms:modified xsi:type="dcterms:W3CDTF">2022-12-15T11:01:32Z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